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89" r:id="rId3"/>
    <p:sldId id="290" r:id="rId4"/>
    <p:sldId id="291" r:id="rId5"/>
    <p:sldId id="292" r:id="rId6"/>
    <p:sldId id="361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5" r:id="rId15"/>
    <p:sldId id="301" r:id="rId16"/>
    <p:sldId id="302" r:id="rId17"/>
    <p:sldId id="303" r:id="rId18"/>
    <p:sldId id="304" r:id="rId19"/>
    <p:sldId id="306" r:id="rId20"/>
    <p:sldId id="307" r:id="rId21"/>
    <p:sldId id="308" r:id="rId22"/>
    <p:sldId id="309" r:id="rId23"/>
    <p:sldId id="310" r:id="rId24"/>
    <p:sldId id="312" r:id="rId25"/>
    <p:sldId id="311" r:id="rId26"/>
    <p:sldId id="313" r:id="rId27"/>
    <p:sldId id="314" r:id="rId28"/>
    <p:sldId id="315" r:id="rId29"/>
    <p:sldId id="316" r:id="rId30"/>
    <p:sldId id="317" r:id="rId31"/>
    <p:sldId id="318" r:id="rId32"/>
    <p:sldId id="282" r:id="rId33"/>
  </p:sldIdLst>
  <p:sldSz cx="9144000" cy="6858000" type="screen4x3"/>
  <p:notesSz cx="6873875" cy="10063163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CC6600"/>
    <a:srgbClr val="D6D22C"/>
    <a:srgbClr val="666633"/>
    <a:srgbClr val="FE7F00"/>
    <a:srgbClr val="9B9239"/>
    <a:srgbClr val="03BDB9"/>
    <a:srgbClr val="990033"/>
    <a:srgbClr val="A6E5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4614" autoAdjust="0"/>
  </p:normalViewPr>
  <p:slideViewPr>
    <p:cSldViewPr>
      <p:cViewPr varScale="1">
        <p:scale>
          <a:sx n="57" d="100"/>
          <a:sy n="57" d="100"/>
        </p:scale>
        <p:origin x="-84" y="-9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3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65F327CD-5937-4C80-B34E-5935B455CF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20750" y="754063"/>
            <a:ext cx="5033963" cy="3775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79963"/>
            <a:ext cx="5499100" cy="452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l" defTabSz="968375">
              <a:defRPr sz="1300" smtClean="0"/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4138" y="9558338"/>
            <a:ext cx="29781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80" tIns="48390" rIns="96780" bIns="4839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 smtClean="0"/>
            </a:lvl1pPr>
          </a:lstStyle>
          <a:p>
            <a:pPr>
              <a:defRPr/>
            </a:pPr>
            <a:fld id="{E8AC35F4-A290-439C-8CC0-4332D76B83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3584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C1D4D5-66AE-4C53-BBA2-AACEC8F1300C}" type="slidenum">
              <a:rPr lang="ru-RU"/>
              <a:pPr/>
              <a:t>20</a:t>
            </a:fld>
            <a:endParaRPr lang="ru-RU"/>
          </a:p>
        </p:txBody>
      </p:sp>
      <p:sp>
        <p:nvSpPr>
          <p:cNvPr id="3584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Разностное сравнение                              автор Монахова Е.В.</a:t>
            </a:r>
          </a:p>
        </p:txBody>
      </p:sp>
      <p:sp>
        <p:nvSpPr>
          <p:cNvPr id="3686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686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B50722-E189-4705-AA91-F147BFEB0C84}" type="slidenum">
              <a:rPr lang="ru-RU"/>
              <a:pPr/>
              <a:t>32</a:t>
            </a:fld>
            <a:endParaRPr lang="ru-RU"/>
          </a:p>
        </p:txBody>
      </p:sp>
      <p:sp>
        <p:nvSpPr>
          <p:cNvPr id="3686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954E9-2459-494E-AFD9-BCEC7845D2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1F93D-4634-42A5-ADBE-3331B21AD0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0278F9-BD0F-446F-BDE5-8CBFEAE475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3C4E9-55D9-4521-8716-64272F5C1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53661-592C-42BE-92F2-BD60430F91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00097-DB8C-4BC5-8F16-8AE2DB2E19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158B0-A40C-4A20-8D63-D4C64D8550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3F50F-9A9B-41A6-983F-9591606F4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71261-8444-4CB3-9DC6-3F0F7A7C85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E3A87-FFB0-47F8-8FD2-25BC1EE675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48478-37BA-46FA-8CDD-72EF13C4B5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E892C-13C2-404C-AA96-3FA151C2D8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544AFC0-CC5F-41B3-847D-D9F33A897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audio" Target="../media/audio1.wav"/><Relationship Id="rId7" Type="http://schemas.openxmlformats.org/officeDocument/2006/relationships/slide" Target="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7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2;&#1091;&#1079;&#1099;&#1082;&#1072;\Nightwish\Sound\06-Over%20The%20Hills%20And%20Far%20Away%20(2001)\01-Over%20The%20Hills%20And%20Far%20Away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3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3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3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2.xml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slide" Target="sl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9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4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slide" Target="slide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slide" Target="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21.xml"/><Relationship Id="rId4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25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5.xml"/><Relationship Id="rId6" Type="http://schemas.openxmlformats.org/officeDocument/2006/relationships/slide" Target="slide24.xml"/><Relationship Id="rId5" Type="http://schemas.openxmlformats.org/officeDocument/2006/relationships/slide" Target="slide23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slide" Target="sl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.xml"/><Relationship Id="rId5" Type="http://schemas.openxmlformats.org/officeDocument/2006/relationships/slide" Target="slide32.xml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ll%20Users\&#1044;&#1086;&#1082;&#1091;&#1084;&#1077;&#1085;&#1090;&#1099;\&#1052;&#1086;&#1103;%20&#1084;&#1091;&#1079;&#1099;&#1082;&#1072;\08-Nothing%20Else%20Matters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1.xml"/><Relationship Id="rId2" Type="http://schemas.openxmlformats.org/officeDocument/2006/relationships/audio" Target="file:///C:\WINDOWS\Help\Tours\WindowsMediaPlayer\Audio\Wav\wmpaud1.wav" TargetMode="External"/><Relationship Id="rId1" Type="http://schemas.openxmlformats.org/officeDocument/2006/relationships/themeOverride" Target="../theme/themeOverride6.xml"/><Relationship Id="rId6" Type="http://schemas.openxmlformats.org/officeDocument/2006/relationships/slide" Target="slide30.xml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.xml"/><Relationship Id="rId5" Type="http://schemas.openxmlformats.org/officeDocument/2006/relationships/slide" Target="slide1.xml"/><Relationship Id="rId4" Type="http://schemas.openxmlformats.org/officeDocument/2006/relationships/slide" Target="slide3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7.xml"/><Relationship Id="rId4" Type="http://schemas.openxmlformats.org/officeDocument/2006/relationships/slide" Target="slide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slide" Target="slide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accent2"/>
            </a:gs>
            <a:gs pos="50000">
              <a:schemeClr val="bg1"/>
            </a:gs>
            <a:gs pos="10000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6E289FB-794F-45B6-B0D7-CA909A08B16B}" type="slidenum">
              <a:rPr lang="ru-RU"/>
              <a:pPr/>
              <a:t>1</a:t>
            </a:fld>
            <a:endParaRPr lang="ru-RU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u="sng" smtClean="0">
                <a:solidFill>
                  <a:schemeClr val="accent2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СОСТАВНЫЕ ЗАДАЧИ НА РАЗНОСТНОЕ СРАВНЕНИЕ</a:t>
            </a:r>
            <a:r>
              <a:rPr lang="ru-RU" smtClean="0"/>
              <a:t> </a:t>
            </a:r>
          </a:p>
        </p:txBody>
      </p:sp>
      <p:graphicFrame>
        <p:nvGraphicFramePr>
          <p:cNvPr id="2089" name="Group 41"/>
          <p:cNvGraphicFramePr>
            <a:graphicFrameLocks noGrp="1"/>
          </p:cNvGraphicFramePr>
          <p:nvPr/>
        </p:nvGraphicFramePr>
        <p:xfrm>
          <a:off x="971550" y="2057400"/>
          <a:ext cx="7129463" cy="4251326"/>
        </p:xfrm>
        <a:graphic>
          <a:graphicData uri="http://schemas.openxmlformats.org/drawingml/2006/table">
            <a:tbl>
              <a:tblPr/>
              <a:tblGrid>
                <a:gridCol w="2376488"/>
                <a:gridCol w="2376487"/>
                <a:gridCol w="2376488"/>
              </a:tblGrid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 № 6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№ 7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№ 8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№ 9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F80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1E7A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8" action="ppaction://hlinksldjump"/>
                        </a:rPr>
                        <a:t>№ 10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F80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1E7A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808080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8773A0-F2BA-4A51-AC87-799E796DD654}" type="slidenum">
              <a:rPr lang="ru-RU"/>
              <a:pPr/>
              <a:t>2</a:t>
            </a:fld>
            <a:endParaRPr lang="ru-RU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Задача № 6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211638" y="1341438"/>
            <a:ext cx="43561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Пантера ползла к добыче по траве 7 м </a:t>
            </a:r>
            <a:endParaRPr lang="ru-RU" sz="3200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и 8 м по песку.    Потом она пробежала 17м</a:t>
            </a: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latin typeface="Arial" charset="0"/>
              </a:rPr>
              <a:t>.</a:t>
            </a: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 </a:t>
            </a:r>
            <a:endParaRPr lang="ru-RU" sz="3200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latin typeface="Arial" charset="0"/>
                <a:cs typeface="Arial" charset="0"/>
              </a:rPr>
              <a:t>На сколько меньше она ползла,           чем бежала?</a:t>
            </a:r>
            <a:r>
              <a:rPr lang="ru-RU" sz="30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 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3203575" y="5876925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pic>
        <p:nvPicPr>
          <p:cNvPr id="40969" name="Picture 9" descr="EXTINC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12875"/>
            <a:ext cx="4284663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877050" y="549275"/>
            <a:ext cx="304800" cy="304800"/>
          </a:xfr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9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0"/>
                </p:tgtEl>
              </p:cMediaNode>
            </p:audio>
          </p:childTnLst>
        </p:cTn>
      </p:par>
    </p:tnLst>
    <p:bldLst>
      <p:bldP spid="40964" grpId="0"/>
      <p:bldP spid="4096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377E8C-BF69-4EA8-9068-E027C5CE55D3}" type="slidenum">
              <a:rPr lang="ru-RU"/>
              <a:pPr/>
              <a:t>3</a:t>
            </a:fld>
            <a:endParaRPr lang="ru-RU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2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41989" name="Group 5"/>
          <p:cNvGraphicFramePr>
            <a:graphicFrameLocks noGrp="1"/>
          </p:cNvGraphicFramePr>
          <p:nvPr/>
        </p:nvGraphicFramePr>
        <p:xfrm>
          <a:off x="971550" y="1828800"/>
          <a:ext cx="7129463" cy="4064000"/>
        </p:xfrm>
        <a:graphic>
          <a:graphicData uri="http://schemas.openxmlformats.org/drawingml/2006/table">
            <a:tbl>
              <a:tblPr/>
              <a:tblGrid>
                <a:gridCol w="7129463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4 МЕТРА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1 МЕТР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 МЕТРА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C0C0C0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4C4C4C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3 МЕТРА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C0C0C0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4C4C4C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2001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316913" y="2205038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0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001"/>
                </p:tgtEl>
              </p:cMediaNode>
            </p:audio>
          </p:childTnLst>
        </p:cTn>
      </p:par>
    </p:tnLst>
    <p:bldLst>
      <p:bldP spid="4198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7777"/>
            </a:gs>
            <a:gs pos="100000">
              <a:srgbClr val="FFFFCC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5F59E6-F766-4685-A195-4B948C1CAC09}" type="slidenum">
              <a:rPr lang="ru-RU"/>
              <a:pPr/>
              <a:t>4</a:t>
            </a:fld>
            <a:endParaRPr lang="ru-RU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219200" y="5334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3" action="ppaction://hlinksldjump"/>
              </a:rPr>
              <a:t>Выбор ответа</a:t>
            </a:r>
            <a:endParaRPr lang="ru-RU">
              <a:solidFill>
                <a:srgbClr val="777777"/>
              </a:solidFill>
              <a:effectDag name="">
                <a:cont type="tree" name="">
                  <a:effect ref="fillLine"/>
                  <a:outerShdw dist="38100" dir="13500000" algn="br">
                    <a:srgbClr val="B2B2B2"/>
                  </a:outerShdw>
                </a:cont>
                <a:cont type="tree" name="">
                  <a:effect ref="fillLine"/>
                  <a:outerShdw dist="38100" dir="2700000" algn="tl">
                    <a:srgbClr val="474747"/>
                  </a:outerShdw>
                </a:cont>
                <a:effect ref="fillLine"/>
              </a:effectDag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990600" y="38100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777777"/>
              </a:solidFill>
              <a:effectDag name="">
                <a:cont type="tree" name="">
                  <a:effect ref="fillLine"/>
                  <a:outerShdw dist="38100" dir="13500000" algn="br">
                    <a:srgbClr val="B2B2B2"/>
                  </a:outerShdw>
                </a:cont>
                <a:cont type="tree" name="">
                  <a:effect ref="fillLine"/>
                  <a:outerShdw dist="38100" dir="2700000" algn="tl">
                    <a:srgbClr val="474747"/>
                  </a:outerShdw>
                </a:cont>
                <a:effect ref="fillLine"/>
              </a:effectDag>
            </a:endParaRPr>
          </a:p>
        </p:txBody>
      </p:sp>
      <p:pic>
        <p:nvPicPr>
          <p:cNvPr id="43014" name="Picture 6" descr="addition_flashcards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533400"/>
            <a:ext cx="4267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0" y="228600"/>
            <a:ext cx="4724400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</a:rPr>
              <a:t>ДА,  2+2=4,</a:t>
            </a:r>
          </a:p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</a:rPr>
              <a:t>НО В РЕШЕНИИ СОВСЕМ ДРУГОЙ ОТВЕТ!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00"/>
            </a:gs>
            <a:gs pos="100000">
              <a:srgbClr val="DDDDDD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1DAF7F-764B-418A-9FD0-9CBDD8036E1B}" type="slidenum">
              <a:rPr lang="ru-RU"/>
              <a:pPr/>
              <a:t>5</a:t>
            </a:fld>
            <a:endParaRPr lang="ru-RU"/>
          </a:p>
        </p:txBody>
      </p:sp>
      <p:pic>
        <p:nvPicPr>
          <p:cNvPr id="44040" name="Picture 8" descr="arrow_miss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1447800"/>
            <a:ext cx="5143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295400" y="50292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143000" y="3733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5" action="ppaction://hlinksldjump"/>
              </a:rPr>
              <a:t>Назад,  </a:t>
            </a:r>
            <a:b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5" action="ppaction://hlinksldjump"/>
              </a:rPr>
            </a:b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5" action="ppaction://hlinksldjump"/>
              </a:rPr>
              <a:t>к условию задачи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0" y="228600"/>
            <a:ext cx="52578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</a:rPr>
              <a:t> МИМО!!!</a:t>
            </a:r>
          </a:p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</a:rPr>
              <a:t>МИМО ОТВЕТА!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AEAEA"/>
            </a:gs>
            <a:gs pos="50000">
              <a:srgbClr val="FAC940"/>
            </a:gs>
            <a:gs pos="100000">
              <a:srgbClr val="EAEA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A1E050-379F-4196-9F34-304698CABA41}" type="slidenum">
              <a:rPr lang="ru-RU"/>
              <a:pPr/>
              <a:t>6</a:t>
            </a:fld>
            <a:endParaRPr lang="ru-RU"/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5400" b="1" smtClean="0">
                <a:solidFill>
                  <a:srgbClr val="FF3300"/>
                </a:solidFill>
              </a:rPr>
              <a:t>МОЛОДЕЦ! БУДЕШЬ ГЕНЕРАЛОМ!</a:t>
            </a:r>
          </a:p>
        </p:txBody>
      </p:sp>
      <p:pic>
        <p:nvPicPr>
          <p:cNvPr id="7172" name="Picture 4" descr="compass1_text_panel_hw"/>
          <p:cNvPicPr>
            <a:picLocks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43213" y="2205038"/>
            <a:ext cx="4105275" cy="3816350"/>
          </a:xfrm>
          <a:noFill/>
        </p:spPr>
      </p:pic>
      <p:sp>
        <p:nvSpPr>
          <p:cNvPr id="158727" name="Text Box 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5445125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AC94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E81"/>
                    </a:outerShdw>
                  </a:cont>
                  <a:cont type="tree" name="">
                    <a:effect ref="fillLine"/>
                    <a:outerShdw dist="38100" dir="2700000" algn="tl">
                      <a:srgbClr val="967826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rgbClr val="FAC940"/>
              </a:solidFill>
              <a:effectDag name="">
                <a:cont type="tree" name="">
                  <a:effect ref="fillLine"/>
                  <a:outerShdw dist="38100" dir="13500000" algn="br">
                    <a:srgbClr val="FFDE81"/>
                  </a:outerShdw>
                </a:cont>
                <a:cont type="tree" name="">
                  <a:effect ref="fillLine"/>
                  <a:outerShdw dist="38100" dir="2700000" algn="tl">
                    <a:srgbClr val="967826"/>
                  </a:outerShdw>
                </a:cont>
                <a:effect ref="fillLine"/>
              </a:effectDag>
            </a:endParaRPr>
          </a:p>
        </p:txBody>
      </p:sp>
      <p:sp>
        <p:nvSpPr>
          <p:cNvPr id="158728" name="Text Box 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7524750" y="6021388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AC94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E81"/>
                    </a:outerShdw>
                  </a:cont>
                  <a:cont type="tree" name="">
                    <a:effect ref="fillLine"/>
                    <a:outerShdw dist="38100" dir="2700000" algn="tl">
                      <a:srgbClr val="967826"/>
                    </a:outerShdw>
                  </a:cont>
                  <a:effect ref="fillLine"/>
                </a:effectDag>
                <a:hlinkClick r:id="rId5" action="ppaction://hlinksldjump"/>
              </a:rPr>
              <a:t>ВЫХОД</a:t>
            </a:r>
            <a:endParaRPr lang="ru-RU">
              <a:solidFill>
                <a:srgbClr val="FAC940"/>
              </a:solidFill>
              <a:effectDag name="">
                <a:cont type="tree" name="">
                  <a:effect ref="fillLine"/>
                  <a:outerShdw dist="38100" dir="13500000" algn="br">
                    <a:srgbClr val="FFDE81"/>
                  </a:outerShdw>
                </a:cont>
                <a:cont type="tree" name="">
                  <a:effect ref="fillLine"/>
                  <a:outerShdw dist="38100" dir="2700000" algn="tl">
                    <a:srgbClr val="967826"/>
                  </a:outerShdw>
                </a:cont>
                <a:effect ref="fillLine"/>
              </a:effectDag>
            </a:endParaRPr>
          </a:p>
        </p:txBody>
      </p:sp>
      <p:pic>
        <p:nvPicPr>
          <p:cNvPr id="158730" name="01-Over The Hills And Far Away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550" y="18446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99" fill="hold"/>
                                        <p:tgtEl>
                                          <p:spTgt spid="1587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873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08080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E9C703-3812-4BA9-ADCB-F8EC3754FA8A}" type="slidenum">
              <a:rPr lang="ru-RU"/>
              <a:pPr/>
              <a:t>7</a:t>
            </a:fld>
            <a:endParaRPr lang="ru-RU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715000" y="6096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3" action="ppaction://hlinksldjump"/>
              </a:rPr>
              <a:t>Выбор ответа</a:t>
            </a:r>
            <a:endParaRPr lang="ru-RU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5486400" y="4876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808080"/>
              </a:solidFill>
              <a:effectDag name="">
                <a:cont type="tree" name="">
                  <a:effect ref="fillLine"/>
                  <a:outerShdw dist="38100" dir="13500000" algn="br">
                    <a:srgbClr val="C0C0C0"/>
                  </a:outerShdw>
                </a:cont>
                <a:cont type="tree" name="">
                  <a:effect ref="fillLine"/>
                  <a:outerShdw dist="38100" dir="2700000" algn="tl">
                    <a:srgbClr val="4C4C4C"/>
                  </a:outerShdw>
                </a:cont>
                <a:effect ref="fillLine"/>
              </a:effectDag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4419600" y="304800"/>
            <a:ext cx="441960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808080"/>
                </a:solidFill>
                <a:effectDag name="">
                  <a:cont type="tree" name="">
                    <a:effect ref="fillLine"/>
                    <a:outerShdw dist="38100" dir="13500000" algn="br">
                      <a:srgbClr val="C0C0C0"/>
                    </a:outerShdw>
                  </a:cont>
                  <a:cont type="tree" name="">
                    <a:effect ref="fillLine"/>
                    <a:outerShdw dist="38100" dir="2700000" algn="tl">
                      <a:srgbClr val="4C4C4C"/>
                    </a:outerShdw>
                  </a:cont>
                  <a:effect ref="fillLine"/>
                </a:effectDag>
              </a:rPr>
              <a:t>ЕСЛИ НЕ БУДЕШЬ ДУМАТЬ – БУДЕШЬ МОИМ ОБЕДОМ!!!</a:t>
            </a:r>
          </a:p>
        </p:txBody>
      </p:sp>
      <p:pic>
        <p:nvPicPr>
          <p:cNvPr id="46088" name="Picture 8" descr="ANIMAL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04800"/>
            <a:ext cx="3635375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rgbClr val="2BAB4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2E225C-92AC-44AC-87DE-941158884962}" type="slidenum">
              <a:rPr lang="ru-RU"/>
              <a:pPr/>
              <a:t>8</a:t>
            </a:fld>
            <a:endParaRPr lang="ru-RU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</a:rPr>
              <a:t>Задача № 7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990600"/>
            <a:ext cx="38100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 i="1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В </a:t>
            </a: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аллее растёт 27 клёнов, лип на 16 д</a:t>
            </a: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</a:rPr>
              <a:t>е</a:t>
            </a: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ревьев больше, </a:t>
            </a:r>
            <a:endParaRPr lang="ru-RU" sz="3200">
              <a:solidFill>
                <a:srgbClr val="2BAB49"/>
              </a:solidFill>
              <a:effectDag name="">
                <a:cont type="tree" name="">
                  <a:effect ref="fillLine"/>
                  <a:outerShdw dist="38100" dir="13500000" algn="br">
                    <a:srgbClr val="80FF9E"/>
                  </a:outerShdw>
                </a:cont>
                <a:cont type="tree" name="">
                  <a:effect ref="fillLine"/>
                  <a:outerShdw dist="38100" dir="2700000" algn="tl">
                    <a:srgbClr val="19662B"/>
                  </a:outerShdw>
                </a:cont>
                <a:effect ref="fillLine"/>
              </a:effectDag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а берёз на</a:t>
            </a:r>
            <a:r>
              <a:rPr lang="ru-RU" sz="3200" i="1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 </a:t>
            </a: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8 меньше, чем клёнов. </a:t>
            </a:r>
            <a:endParaRPr lang="ru-RU" sz="3200">
              <a:solidFill>
                <a:srgbClr val="2BAB49"/>
              </a:solidFill>
              <a:effectDag name="">
                <a:cont type="tree" name="">
                  <a:effect ref="fillLine"/>
                  <a:outerShdw dist="38100" dir="13500000" algn="br">
                    <a:srgbClr val="80FF9E"/>
                  </a:outerShdw>
                </a:cont>
                <a:cont type="tree" name="">
                  <a:effect ref="fillLine"/>
                  <a:outerShdw dist="38100" dir="2700000" algn="tl">
                    <a:srgbClr val="19662B"/>
                  </a:outerShdw>
                </a:cont>
                <a:effect ref="fillLine"/>
              </a:effectDag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cs typeface="Times New Roman" pitchFamily="18" charset="0"/>
              </a:rPr>
              <a:t>На сколько меньше растёт в аллее берёз, чем лип?</a:t>
            </a:r>
            <a:r>
              <a:rPr lang="ru-RU" sz="30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latin typeface="Arial" charset="0"/>
              </a:rPr>
              <a:t> 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533400" y="57912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2BAB49"/>
                </a:solidFill>
                <a:effectDag name="">
                  <a:cont type="tree" name="">
                    <a:effect ref="fillLine"/>
                    <a:outerShdw dist="38100" dir="13500000" algn="br">
                      <a:srgbClr val="80FF9E"/>
                    </a:outerShdw>
                  </a:cont>
                  <a:cont type="tree" name="">
                    <a:effect ref="fillLine"/>
                    <a:outerShdw dist="38100" dir="2700000" algn="tl">
                      <a:srgbClr val="19662B"/>
                    </a:outerShdw>
                  </a:cont>
                  <a:effect ref="fillLine"/>
                </a:effectDag>
                <a:hlinkClick r:id="rId3" action="ppaction://hlinksldjump"/>
              </a:rPr>
              <a:t>Выбрать ответ</a:t>
            </a:r>
            <a:endParaRPr lang="ru-RU" sz="3200">
              <a:solidFill>
                <a:srgbClr val="2BAB49"/>
              </a:solidFill>
              <a:effectDag name="">
                <a:cont type="tree" name="">
                  <a:effect ref="fillLine"/>
                  <a:outerShdw dist="38100" dir="13500000" algn="br">
                    <a:srgbClr val="80FF9E"/>
                  </a:outerShdw>
                </a:cont>
                <a:cont type="tree" name="">
                  <a:effect ref="fillLine"/>
                  <a:outerShdw dist="38100" dir="2700000" algn="tl">
                    <a:srgbClr val="19662B"/>
                  </a:outerShdw>
                </a:cont>
                <a:effect ref="fillLine"/>
              </a:effectDag>
            </a:endParaRPr>
          </a:p>
        </p:txBody>
      </p:sp>
      <p:pic>
        <p:nvPicPr>
          <p:cNvPr id="47112" name="Picture 8" descr="tree_blowing_in_wind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838200"/>
            <a:ext cx="4754563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419600" y="3886200"/>
            <a:ext cx="304800" cy="304800"/>
          </a:xfrm>
        </p:spPr>
      </p:pic>
    </p:spTree>
  </p:cSld>
  <p:clrMapOvr>
    <a:masterClrMapping/>
  </p:clrMapOvr>
  <p:transition advClick="0" advTm="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71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3"/>
                </p:tgtEl>
              </p:cMediaNode>
            </p:audio>
          </p:childTnLst>
        </p:cTn>
      </p:par>
    </p:tnLst>
    <p:bldLst>
      <p:bldP spid="47108" grpId="0"/>
      <p:bldP spid="4710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7C14E"/>
            </a:gs>
            <a:gs pos="50000">
              <a:schemeClr val="bg1"/>
            </a:gs>
            <a:gs pos="100000">
              <a:srgbClr val="37C14E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5A537C-F089-4EAC-8907-1EC63381F41D}" type="slidenum">
              <a:rPr lang="ru-RU"/>
              <a:pPr/>
              <a:t>9</a:t>
            </a:fld>
            <a:endParaRPr lang="ru-RU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37C14E"/>
                </a:solidFill>
                <a:effectDag name="">
                  <a:cont type="tree" name="">
                    <a:effect ref="fillLine"/>
                    <a:outerShdw dist="38100" dir="13500000" algn="br">
                      <a:srgbClr val="85FF9A"/>
                    </a:outerShdw>
                  </a:cont>
                  <a:cont type="tree" name="">
                    <a:effect ref="fillLine"/>
                    <a:outerShdw dist="38100" dir="2700000" algn="tl">
                      <a:srgbClr val="21732E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48145" name="Group 17"/>
          <p:cNvGraphicFramePr>
            <a:graphicFrameLocks noGrp="1"/>
          </p:cNvGraphicFramePr>
          <p:nvPr/>
        </p:nvGraphicFramePr>
        <p:xfrm>
          <a:off x="1042988" y="1828800"/>
          <a:ext cx="7058025" cy="4064000"/>
        </p:xfrm>
        <a:graphic>
          <a:graphicData uri="http://schemas.openxmlformats.org/drawingml/2006/table">
            <a:tbl>
              <a:tblPr/>
              <a:tblGrid>
                <a:gridCol w="7058025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7C14E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5FF9A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732E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14 ДЕРЕВЬЕВ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7C14E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5FF9A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732E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7C14E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5FF9A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732E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24 ДЕРЕВА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7C14E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5FF9A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732E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7C14E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5FF9A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732E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18 ДЕРЕВЬЕВ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7C14E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5FF9A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732E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7C14E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85FF9A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21732E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13 ДЕРЕВЬЕВ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7C14E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85FF9A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21732E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8157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675688" y="1484313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8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157"/>
                </p:tgtEl>
              </p:cMediaNode>
            </p:audio>
          </p:childTnLst>
        </p:cTn>
      </p:par>
    </p:tnLst>
    <p:bldLst>
      <p:bldP spid="4813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9999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EE9B47-E619-4609-8308-B0A541E59E3F}" type="slidenum">
              <a:rPr lang="ru-RU"/>
              <a:pPr/>
              <a:t>10</a:t>
            </a:fld>
            <a:endParaRPr lang="ru-RU"/>
          </a:p>
        </p:txBody>
      </p:sp>
      <p:pic>
        <p:nvPicPr>
          <p:cNvPr id="49158" name="Picture 6" descr="air_bubbles_popp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53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5486400" y="4876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9999FF"/>
              </a:solidFill>
              <a:effectDag name="">
                <a:cont type="tree" name="">
                  <a:effect ref="fillLine"/>
                  <a:outerShdw dist="38100" dir="13500000" algn="br">
                    <a:srgbClr val="BBBBFF"/>
                  </a:outerShdw>
                </a:cont>
                <a:cont type="tree" name="">
                  <a:effect ref="fillLine"/>
                  <a:outerShdw dist="38100" dir="2700000" algn="tl">
                    <a:srgbClr val="5B5B99"/>
                  </a:outerShdw>
                </a:cont>
                <a:effect ref="fillLine"/>
              </a:effectDag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5715000" y="6096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9999FF"/>
              </a:solidFill>
              <a:effectDag name="">
                <a:cont type="tree" name="">
                  <a:effect ref="fillLine"/>
                  <a:outerShdw dist="38100" dir="13500000" algn="br">
                    <a:srgbClr val="BBBBFF"/>
                  </a:outerShdw>
                </a:cont>
                <a:cont type="tree" name="">
                  <a:effect ref="fillLine"/>
                  <a:outerShdw dist="38100" dir="2700000" algn="tl">
                    <a:srgbClr val="5B5B99"/>
                  </a:outerShdw>
                </a:cont>
                <a:effect ref="fillLine"/>
              </a:effectDag>
            </a:endParaRP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4572000" y="381000"/>
            <a:ext cx="43434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</a:rPr>
              <a:t>ТВОЙ ОТВЕТ – МЫЛЬНЫЙ ПУЗЫРЬ!!!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50000">
              <a:srgbClr val="FF330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635FA5-F932-4304-96A9-BE39D4F6A827}" type="slidenum">
              <a:rPr lang="ru-RU"/>
              <a:pPr/>
              <a:t>11</a:t>
            </a:fld>
            <a:endParaRPr lang="ru-RU"/>
          </a:p>
        </p:txBody>
      </p:sp>
      <p:pic>
        <p:nvPicPr>
          <p:cNvPr id="12291" name="Picture 7" descr="balloons_floatin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0"/>
            <a:ext cx="381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2743200" y="0"/>
            <a:ext cx="4800600" cy="144780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smtClean="0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</a:rPr>
              <a:t>БРАВО!!!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457200" y="57912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7772400" y="6392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33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7755"/>
                    </a:outerShdw>
                  </a:cont>
                  <a:cont type="tree" name="">
                    <a:effect ref="fillLine"/>
                    <a:outerShdw dist="38100" dir="2700000" algn="tl">
                      <a:srgbClr val="991E00"/>
                    </a:outerShdw>
                  </a:cont>
                  <a:effect ref="fillLine"/>
                </a:effectDag>
                <a:hlinkClick r:id="rId5" action="ppaction://hlinksldjump"/>
              </a:rPr>
              <a:t>ВЫХОД</a:t>
            </a:r>
            <a:endParaRPr lang="ru-RU">
              <a:solidFill>
                <a:srgbClr val="FF3300"/>
              </a:solidFill>
              <a:effectDag name="">
                <a:cont type="tree" name="">
                  <a:effect ref="fillLine"/>
                  <a:outerShdw dist="38100" dir="13500000" algn="br">
                    <a:srgbClr val="FF7755"/>
                  </a:outerShdw>
                </a:cont>
                <a:cont type="tree" name="">
                  <a:effect ref="fillLine"/>
                  <a:outerShdw dist="38100" dir="2700000" algn="tl">
                    <a:srgbClr val="991E00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50000">
              <a:srgbClr val="CC9900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3508EE6-3F6B-466B-84E7-3E1F8471113E}" type="slidenum">
              <a:rPr lang="ru-RU"/>
              <a:pPr/>
              <a:t>12</a:t>
            </a:fld>
            <a:endParaRPr lang="ru-RU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400800" y="52578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CC99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555"/>
                    </a:outerShdw>
                  </a:cont>
                  <a:cont type="tree" name="">
                    <a:effect ref="fillLine"/>
                    <a:outerShdw dist="38100" dir="2700000" algn="tl">
                      <a:srgbClr val="7A5B00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CC99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555"/>
                    </a:outerShdw>
                  </a:cont>
                  <a:cont type="tree" name="">
                    <a:effect ref="fillLine"/>
                    <a:outerShdw dist="38100" dir="2700000" algn="tl">
                      <a:srgbClr val="7A5B00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CC99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555"/>
                    </a:outerShdw>
                  </a:cont>
                  <a:cont type="tree" name="">
                    <a:effect ref="fillLine"/>
                    <a:outerShdw dist="38100" dir="2700000" algn="tl">
                      <a:srgbClr val="7A5B00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CC9900"/>
              </a:solidFill>
              <a:effectDag name="">
                <a:cont type="tree" name="">
                  <a:effect ref="fillLine"/>
                  <a:outerShdw dist="38100" dir="13500000" algn="br">
                    <a:srgbClr val="FFD555"/>
                  </a:outerShdw>
                </a:cont>
                <a:cont type="tree" name="">
                  <a:effect ref="fillLine"/>
                  <a:outerShdw dist="38100" dir="2700000" algn="tl">
                    <a:srgbClr val="7A5B00"/>
                  </a:outerShdw>
                </a:cont>
                <a:effect ref="fillLine"/>
              </a:effectDag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6629400" y="6400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CC99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555"/>
                    </a:outerShdw>
                  </a:cont>
                  <a:cont type="tree" name="">
                    <a:effect ref="fillLine"/>
                    <a:outerShdw dist="38100" dir="2700000" algn="tl">
                      <a:srgbClr val="7A5B00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CC9900"/>
              </a:solidFill>
              <a:effectDag name="">
                <a:cont type="tree" name="">
                  <a:effect ref="fillLine"/>
                  <a:outerShdw dist="38100" dir="13500000" algn="br">
                    <a:srgbClr val="FFD555"/>
                  </a:outerShdw>
                </a:cont>
                <a:cont type="tree" name="">
                  <a:effect ref="fillLine"/>
                  <a:outerShdw dist="38100" dir="2700000" algn="tl">
                    <a:srgbClr val="7A5B00"/>
                  </a:outerShdw>
                </a:cont>
                <a:effect ref="fillLine"/>
              </a:effectDag>
            </a:endParaRPr>
          </a:p>
        </p:txBody>
      </p:sp>
      <p:pic>
        <p:nvPicPr>
          <p:cNvPr id="51206" name="Picture 6" descr="ANIMAL3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609600" y="0"/>
            <a:ext cx="83058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CC99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D555"/>
                    </a:outerShdw>
                  </a:cont>
                  <a:cont type="tree" name="">
                    <a:effect ref="fillLine"/>
                    <a:outerShdw dist="38100" dir="2700000" algn="tl">
                      <a:srgbClr val="7A5B00"/>
                    </a:outerShdw>
                  </a:cont>
                  <a:effect ref="fillLine"/>
                </a:effectDag>
              </a:rPr>
              <a:t>ДАЖЕ ОБЕЗЬЯНКУ МОЖНО НАУЧИТЬ! А ТЕБЯ? НУ-КА, ЕЩЕ РАЗОЧЕК!!!</a:t>
            </a:r>
          </a:p>
        </p:txBody>
      </p:sp>
      <p:sp>
        <p:nvSpPr>
          <p:cNvPr id="13319" name="Rectangle 10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100000">
              <a:schemeClr val="bg1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11AB48-FC54-4891-9435-C69AA3F26937}" type="slidenum">
              <a:rPr lang="ru-RU"/>
              <a:pPr/>
              <a:t>13</a:t>
            </a:fld>
            <a:endParaRPr lang="ru-RU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457200" y="38862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66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55"/>
                    </a:outerShdw>
                  </a:cont>
                  <a:cont type="tree" name="">
                    <a:effect ref="fillLine"/>
                    <a:outerShdw dist="38100" dir="2700000" algn="tl">
                      <a:srgbClr val="993D00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F66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55"/>
                    </a:outerShdw>
                  </a:cont>
                  <a:cont type="tree" name="">
                    <a:effect ref="fillLine"/>
                    <a:outerShdw dist="38100" dir="2700000" algn="tl">
                      <a:srgbClr val="993D00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F66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55"/>
                    </a:outerShdw>
                  </a:cont>
                  <a:cont type="tree" name="">
                    <a:effect ref="fillLine"/>
                    <a:outerShdw dist="38100" dir="2700000" algn="tl">
                      <a:srgbClr val="993D00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F6600"/>
              </a:solidFill>
              <a:effectDag name="">
                <a:cont type="tree" name="">
                  <a:effect ref="fillLine"/>
                  <a:outerShdw dist="38100" dir="13500000" algn="br">
                    <a:srgbClr val="FF9955"/>
                  </a:outerShdw>
                </a:cont>
                <a:cont type="tree" name="">
                  <a:effect ref="fillLine"/>
                  <a:outerShdw dist="38100" dir="2700000" algn="tl">
                    <a:srgbClr val="993D00"/>
                  </a:outerShdw>
                </a:cont>
                <a:effect ref="fillLine"/>
              </a:effectDag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66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55"/>
                    </a:outerShdw>
                  </a:cont>
                  <a:cont type="tree" name="">
                    <a:effect ref="fillLine"/>
                    <a:outerShdw dist="38100" dir="2700000" algn="tl">
                      <a:srgbClr val="993D00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F6600"/>
              </a:solidFill>
              <a:effectDag name="">
                <a:cont type="tree" name="">
                  <a:effect ref="fillLine"/>
                  <a:outerShdw dist="38100" dir="13500000" algn="br">
                    <a:srgbClr val="FF9955"/>
                  </a:outerShdw>
                </a:cont>
                <a:cont type="tree" name="">
                  <a:effect ref="fillLine"/>
                  <a:outerShdw dist="38100" dir="2700000" algn="tl">
                    <a:srgbClr val="993D00"/>
                  </a:outerShdw>
                </a:cont>
                <a:effect ref="fillLine"/>
              </a:effectDag>
            </a:endParaRPr>
          </a:p>
        </p:txBody>
      </p:sp>
      <p:pic>
        <p:nvPicPr>
          <p:cNvPr id="52230" name="Picture 6" descr="abacus_silders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286000"/>
            <a:ext cx="4572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685800"/>
            <a:ext cx="47244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rgbClr val="FF66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9955"/>
                    </a:outerShdw>
                  </a:cont>
                  <a:cont type="tree" name="">
                    <a:effect ref="fillLine"/>
                    <a:outerShdw dist="38100" dir="2700000" algn="tl">
                      <a:srgbClr val="993D00"/>
                    </a:outerShdw>
                  </a:cont>
                  <a:effect ref="fillLine"/>
                </a:effectDag>
              </a:rPr>
              <a:t>НЕ МЕШАЛО БЫ ПЕРЕСЧИТАТЬ!!!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9999FF"/>
            </a:gs>
            <a:gs pos="100000">
              <a:schemeClr val="bg1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06AE18-0EC9-43F8-8E85-35638AFF9231}" type="slidenum">
              <a:rPr lang="ru-RU"/>
              <a:pPr/>
              <a:t>14</a:t>
            </a:fld>
            <a:endParaRPr lang="ru-RU"/>
          </a:p>
        </p:txBody>
      </p:sp>
      <p:pic>
        <p:nvPicPr>
          <p:cNvPr id="15363" name="Picture 7" descr="trolley_car_side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12875"/>
            <a:ext cx="4572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Rectangle 4"/>
          <p:cNvSpPr>
            <a:spLocks noGrp="1" noChangeArrowheads="1"/>
          </p:cNvSpPr>
          <p:nvPr>
            <p:ph type="title"/>
          </p:nvPr>
        </p:nvSpPr>
        <p:spPr>
          <a:xfrm>
            <a:off x="4319588" y="0"/>
            <a:ext cx="4824412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</a:rPr>
              <a:t>Задача № 8</a:t>
            </a: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250825" y="333375"/>
            <a:ext cx="45720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Экскурсанты прошли пешком 12 км, проехали на теплоходе на 35 км больше, а по железной</a:t>
            </a:r>
            <a:b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</a:br>
            <a: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дороге на 18 км больше, чем пешком и на теплоходе вместе. </a:t>
            </a:r>
            <a:endParaRPr lang="ru-RU" sz="3200" b="1">
              <a:solidFill>
                <a:srgbClr val="9999FF"/>
              </a:solidFill>
              <a:effectDag name="">
                <a:cont type="tree" name="">
                  <a:effect ref="fillLine"/>
                  <a:outerShdw dist="38100" dir="13500000" algn="br">
                    <a:srgbClr val="BBBBFF"/>
                  </a:outerShdw>
                </a:cont>
                <a:cont type="tree" name="">
                  <a:effect ref="fillLine"/>
                  <a:outerShdw dist="38100" dir="2700000" algn="tl">
                    <a:srgbClr val="5B5B9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На сколько км меньше прошли</a:t>
            </a:r>
            <a: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</a:rPr>
              <a:t> </a:t>
            </a:r>
            <a:r>
              <a:rPr lang="ru-RU" sz="32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пешком, чем проехали по железной дороге?</a:t>
            </a:r>
            <a:r>
              <a:rPr lang="ru-RU" sz="3000" b="1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latin typeface="Arial" charset="0"/>
              </a:rPr>
              <a:t> 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508625" y="5589588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99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BBFF"/>
                    </a:outerShdw>
                  </a:cont>
                  <a:cont type="tree" name="">
                    <a:effect ref="fillLine"/>
                    <a:outerShdw dist="38100" dir="2700000" algn="tl">
                      <a:srgbClr val="5B5B99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rgbClr val="9999FF"/>
              </a:solidFill>
              <a:effectDag name="">
                <a:cont type="tree" name="">
                  <a:effect ref="fillLine"/>
                  <a:outerShdw dist="38100" dir="13500000" algn="br">
                    <a:srgbClr val="BBBBFF"/>
                  </a:outerShdw>
                </a:cont>
                <a:cont type="tree" name="">
                  <a:effect ref="fillLine"/>
                  <a:outerShdw dist="38100" dir="2700000" algn="tl">
                    <a:srgbClr val="5B5B99"/>
                  </a:outerShdw>
                </a:cont>
                <a:effect ref="fillLine"/>
              </a:effectDag>
            </a:endParaRPr>
          </a:p>
        </p:txBody>
      </p:sp>
      <p:pic>
        <p:nvPicPr>
          <p:cNvPr id="57352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948488" y="5373688"/>
            <a:ext cx="304800" cy="304800"/>
          </a:xfrm>
        </p:spPr>
      </p:pic>
    </p:spTree>
  </p:cSld>
  <p:clrMapOvr>
    <a:masterClrMapping/>
  </p:clrMapOvr>
  <p:transition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73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352"/>
                </p:tgtEl>
              </p:cMediaNode>
            </p:audio>
          </p:childTnLst>
        </p:cTn>
      </p:par>
    </p:tnLst>
    <p:bldLst>
      <p:bldP spid="57348" grpId="0"/>
      <p:bldP spid="57349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3399FF"/>
            </a:gs>
            <a:gs pos="50000">
              <a:schemeClr val="bg1"/>
            </a:gs>
            <a:gs pos="100000">
              <a:srgbClr val="33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A784D5-A55A-43BF-AE02-7B681B81E444}" type="slidenum">
              <a:rPr lang="ru-RU"/>
              <a:pPr/>
              <a:t>15</a:t>
            </a:fld>
            <a:endParaRPr lang="ru-RU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33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77BBFF"/>
                    </a:outerShdw>
                  </a:cont>
                  <a:cont type="tree" name="">
                    <a:effect ref="fillLine"/>
                    <a:outerShdw dist="38100" dir="2700000" algn="tl">
                      <a:srgbClr val="1E5B99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53253" name="Group 5"/>
          <p:cNvGraphicFramePr>
            <a:graphicFrameLocks noGrp="1"/>
          </p:cNvGraphicFramePr>
          <p:nvPr/>
        </p:nvGraphicFramePr>
        <p:xfrm>
          <a:off x="971550" y="1828800"/>
          <a:ext cx="7129463" cy="4064000"/>
        </p:xfrm>
        <a:graphic>
          <a:graphicData uri="http://schemas.openxmlformats.org/drawingml/2006/table">
            <a:tbl>
              <a:tblPr/>
              <a:tblGrid>
                <a:gridCol w="7129463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7BB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5B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65 КМ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399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7BB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5B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7BB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5B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55 КМ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399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7BB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5B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7BB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5B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17 КМ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399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7BB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5B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99FF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77BB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1E5B99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27 КМ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3399FF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77BB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1E5B99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3265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468313" y="4941888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2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65"/>
                </p:tgtEl>
              </p:cMediaNode>
            </p:audio>
          </p:childTnLst>
        </p:cTn>
      </p:par>
    </p:tnLst>
    <p:bldLst>
      <p:bldP spid="5325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3300"/>
            </a:gs>
            <a:gs pos="50000">
              <a:schemeClr val="bg1"/>
            </a:gs>
            <a:gs pos="100000">
              <a:srgbClr val="FF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19A227-A515-4442-A74B-9F24A455B018}" type="slidenum">
              <a:rPr lang="ru-RU"/>
              <a:pPr/>
              <a:t>16</a:t>
            </a:fld>
            <a:endParaRPr lang="ru-RU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ТЫ ПРОСТО КЛАСС!!!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0" y="6027738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3" action="ppaction://hlinksldjump"/>
              </a:rPr>
              <a:t>Выбрать новую задачу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7772400" y="6392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pic>
        <p:nvPicPr>
          <p:cNvPr id="54279" name="Picture 7" descr="rolling_limocarpet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2057400"/>
            <a:ext cx="7620000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7777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FAF45A-9065-442C-93DE-3BB2CC4F181B}" type="slidenum">
              <a:rPr lang="ru-RU"/>
              <a:pPr/>
              <a:t>17</a:t>
            </a:fld>
            <a:endParaRPr lang="ru-RU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6096000" y="1676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777777"/>
              </a:solidFill>
              <a:effectDag name="">
                <a:cont type="tree" name="">
                  <a:effect ref="fillLine"/>
                  <a:outerShdw dist="38100" dir="13500000" algn="br">
                    <a:srgbClr val="B2B2B2"/>
                  </a:outerShdw>
                </a:cont>
                <a:cont type="tree" name="">
                  <a:effect ref="fillLine"/>
                  <a:outerShdw dist="38100" dir="2700000" algn="tl">
                    <a:srgbClr val="474747"/>
                  </a:outerShdw>
                </a:cont>
                <a:effect ref="fillLine"/>
              </a:effectDag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400800" y="4495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777777"/>
              </a:solidFill>
              <a:effectDag name="">
                <a:cont type="tree" name="">
                  <a:effect ref="fillLine"/>
                  <a:outerShdw dist="38100" dir="13500000" algn="br">
                    <a:srgbClr val="B2B2B2"/>
                  </a:outerShdw>
                </a:cont>
                <a:cont type="tree" name="">
                  <a:effect ref="fillLine"/>
                  <a:outerShdw dist="38100" dir="2700000" algn="tl">
                    <a:srgbClr val="474747"/>
                  </a:outerShdw>
                </a:cont>
                <a:effect ref="fillLine"/>
              </a:effectDag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762000" y="457200"/>
            <a:ext cx="45720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</a:rPr>
              <a:t>КРУТО!</a:t>
            </a:r>
            <a:endParaRPr lang="ru-RU">
              <a:solidFill>
                <a:srgbClr val="777777"/>
              </a:solidFill>
              <a:effectDag name="">
                <a:cont type="tree" name="">
                  <a:effect ref="fillLine"/>
                  <a:outerShdw dist="38100" dir="13500000" algn="br">
                    <a:srgbClr val="B2B2B2"/>
                  </a:outerShdw>
                </a:cont>
                <a:cont type="tree" name="">
                  <a:effect ref="fillLine"/>
                  <a:outerShdw dist="38100" dir="2700000" algn="tl">
                    <a:srgbClr val="474747"/>
                  </a:outerShdw>
                </a:cont>
                <a:effect ref="fillLine"/>
              </a:effectDag>
            </a:endParaRPr>
          </a:p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777777"/>
                </a:solidFill>
                <a:effectDag name="">
                  <a:cont type="tree" name="">
                    <a:effect ref="fillLine"/>
                    <a:outerShdw dist="38100" dir="13500000" algn="br">
                      <a:srgbClr val="B2B2B2"/>
                    </a:outerShdw>
                  </a:cont>
                  <a:cont type="tree" name="">
                    <a:effect ref="fillLine"/>
                    <a:outerShdw dist="38100" dir="2700000" algn="tl">
                      <a:srgbClr val="474747"/>
                    </a:outerShdw>
                  </a:cont>
                  <a:effect ref="fillLine"/>
                </a:effectDag>
              </a:rPr>
              <a:t>НО НЕВЕРНО!!!</a:t>
            </a:r>
          </a:p>
        </p:txBody>
      </p:sp>
      <p:pic>
        <p:nvPicPr>
          <p:cNvPr id="55303" name="Picture 7" descr="bugatti_cruis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048000"/>
            <a:ext cx="56388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chemeClr val="bg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A9FA31-E98A-4D14-8EC6-6FA5FC43F129}" type="slidenum">
              <a:rPr lang="ru-RU"/>
              <a:pPr/>
              <a:t>18</a:t>
            </a:fld>
            <a:endParaRPr lang="ru-RU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5791200" y="34290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FFF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999800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FFF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999800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FFF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999800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FFF00"/>
              </a:solidFill>
              <a:effectDag name="">
                <a:cont type="tree" name="">
                  <a:effect ref="fillLine"/>
                  <a:outerShdw dist="38100" dir="13500000" algn="br">
                    <a:srgbClr val="FFFF55"/>
                  </a:outerShdw>
                </a:cont>
                <a:cont type="tree" name="">
                  <a:effect ref="fillLine"/>
                  <a:outerShdw dist="38100" dir="2700000" algn="tl">
                    <a:srgbClr val="999800"/>
                  </a:outerShdw>
                </a:cont>
                <a:effect ref="fillLine"/>
              </a:effectDag>
            </a:endParaRP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6096000" y="51816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FFF00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55"/>
                    </a:outerShdw>
                  </a:cont>
                  <a:cont type="tree" name="">
                    <a:effect ref="fillLine"/>
                    <a:outerShdw dist="38100" dir="2700000" algn="tl">
                      <a:srgbClr val="999800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FFF00"/>
              </a:solidFill>
              <a:effectDag name="">
                <a:cont type="tree" name="">
                  <a:effect ref="fillLine"/>
                  <a:outerShdw dist="38100" dir="13500000" algn="br">
                    <a:srgbClr val="FFFF55"/>
                  </a:outerShdw>
                </a:cont>
                <a:cont type="tree" name="">
                  <a:effect ref="fillLine"/>
                  <a:outerShdw dist="38100" dir="2700000" algn="tl">
                    <a:srgbClr val="999800"/>
                  </a:outerShdw>
                </a:cont>
                <a:effect ref="fillLine"/>
              </a:effectDag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381000" y="533400"/>
            <a:ext cx="61722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9966FF"/>
                </a:solidFill>
              </a:rPr>
              <a:t>С ТВОИМ ОТВЕТОМ МОЖНО И УТОНУТЬ!</a:t>
            </a:r>
          </a:p>
        </p:txBody>
      </p:sp>
      <p:pic>
        <p:nvPicPr>
          <p:cNvPr id="56327" name="Picture 7" descr="bubbles_bath_tub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2514600"/>
            <a:ext cx="445770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CC99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60E412-D998-4CC3-A2B1-6F03E4E43CCE}" type="slidenum">
              <a:rPr lang="ru-RU"/>
              <a:pPr/>
              <a:t>19</a:t>
            </a:fld>
            <a:endParaRPr lang="ru-RU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1371600" y="57912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CC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DDBBFF"/>
                    </a:outerShdw>
                  </a:cont>
                  <a:cont type="tree" name="">
                    <a:effect ref="fillLine"/>
                    <a:outerShdw dist="38100" dir="2700000" algn="tl">
                      <a:srgbClr val="7A5B99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CC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DDBBFF"/>
                    </a:outerShdw>
                  </a:cont>
                  <a:cont type="tree" name="">
                    <a:effect ref="fillLine"/>
                    <a:outerShdw dist="38100" dir="2700000" algn="tl">
                      <a:srgbClr val="7A5B99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CC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DDBBFF"/>
                    </a:outerShdw>
                  </a:cont>
                  <a:cont type="tree" name="">
                    <a:effect ref="fillLine"/>
                    <a:outerShdw dist="38100" dir="2700000" algn="tl">
                      <a:srgbClr val="7A5B99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CC99FF"/>
              </a:solidFill>
              <a:effectDag name="">
                <a:cont type="tree" name="">
                  <a:effect ref="fillLine"/>
                  <a:outerShdw dist="38100" dir="13500000" algn="br">
                    <a:srgbClr val="DDBBFF"/>
                  </a:outerShdw>
                </a:cont>
                <a:cont type="tree" name="">
                  <a:effect ref="fillLine"/>
                  <a:outerShdw dist="38100" dir="2700000" algn="tl">
                    <a:srgbClr val="7A5B99"/>
                  </a:outerShdw>
                </a:cont>
                <a:effect ref="fillLine"/>
              </a:effectDag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5181600" y="6019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CC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DDBBFF"/>
                    </a:outerShdw>
                  </a:cont>
                  <a:cont type="tree" name="">
                    <a:effect ref="fillLine"/>
                    <a:outerShdw dist="38100" dir="2700000" algn="tl">
                      <a:srgbClr val="7A5B99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CC99FF"/>
              </a:solidFill>
              <a:effectDag name="">
                <a:cont type="tree" name="">
                  <a:effect ref="fillLine"/>
                  <a:outerShdw dist="38100" dir="13500000" algn="br">
                    <a:srgbClr val="DDBBFF"/>
                  </a:outerShdw>
                </a:cont>
                <a:cont type="tree" name="">
                  <a:effect ref="fillLine"/>
                  <a:outerShdw dist="38100" dir="2700000" algn="tl">
                    <a:srgbClr val="7A5B99"/>
                  </a:outerShdw>
                </a:cont>
                <a:effect ref="fillLine"/>
              </a:effectDag>
            </a:endParaRP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85344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CC99FF"/>
                </a:solidFill>
                <a:effectDag name="">
                  <a:cont type="tree" name="">
                    <a:effect ref="fillLine"/>
                    <a:outerShdw dist="38100" dir="13500000" algn="br">
                      <a:srgbClr val="DDBBFF"/>
                    </a:outerShdw>
                  </a:cont>
                  <a:cont type="tree" name="">
                    <a:effect ref="fillLine"/>
                    <a:outerShdw dist="38100" dir="2700000" algn="tl">
                      <a:srgbClr val="7A5B99"/>
                    </a:outerShdw>
                  </a:cont>
                  <a:effect ref="fillLine"/>
                </a:effectDag>
              </a:rPr>
              <a:t>ЕСЛИ БУДЕШЬ ТАК РЕШАТЬ,  ДАЛЕКО НЕ УЕДЕШЬ!</a:t>
            </a:r>
          </a:p>
        </p:txBody>
      </p:sp>
      <p:pic>
        <p:nvPicPr>
          <p:cNvPr id="58375" name="Picture 7" descr="changetire_hippievw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1981200"/>
            <a:ext cx="567690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BD205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1B9188-5D09-4766-B071-DD2567AF4EBA}" type="slidenum">
              <a:rPr lang="ru-RU"/>
              <a:pPr/>
              <a:t>20</a:t>
            </a:fld>
            <a:endParaRPr lang="ru-RU"/>
          </a:p>
        </p:txBody>
      </p:sp>
      <p:pic>
        <p:nvPicPr>
          <p:cNvPr id="59398" name="Picture 6" descr="scale_up_down_h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1700213"/>
            <a:ext cx="4525962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>
          <a:xfrm>
            <a:off x="4140200" y="0"/>
            <a:ext cx="4533900" cy="1143000"/>
          </a:xfrm>
          <a:noFill/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686600"/>
                </a:solidFill>
              </a:rPr>
              <a:t>Задача № 9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0" y="260350"/>
            <a:ext cx="392430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</a:pPr>
            <a:r>
              <a:rPr lang="ru-RU" sz="3400" b="1">
                <a:solidFill>
                  <a:srgbClr val="686600"/>
                </a:solidFill>
                <a:latin typeface="Arial" charset="0"/>
                <a:cs typeface="Times New Roman" pitchFamily="18" charset="0"/>
              </a:rPr>
              <a:t>Бутылка с маслом весит 470 г, пустая бутылка весит 150 г. </a:t>
            </a:r>
            <a:endParaRPr lang="ru-RU" sz="3400" b="1">
              <a:solidFill>
                <a:srgbClr val="686600"/>
              </a:solidFill>
              <a:latin typeface="Arial" charset="0"/>
            </a:endParaRPr>
          </a:p>
          <a:p>
            <a:pPr indent="19050">
              <a:tabLst>
                <a:tab pos="0" algn="l"/>
              </a:tabLst>
            </a:pPr>
            <a:r>
              <a:rPr lang="ru-RU" sz="3400" b="1">
                <a:solidFill>
                  <a:srgbClr val="686600"/>
                </a:solidFill>
                <a:latin typeface="Arial" charset="0"/>
                <a:cs typeface="Times New Roman" pitchFamily="18" charset="0"/>
              </a:rPr>
              <a:t>На сколько больше весит масло, чем бутылка?</a:t>
            </a:r>
            <a:r>
              <a:rPr lang="ru-RU" sz="3400" b="1">
                <a:solidFill>
                  <a:srgbClr val="686600"/>
                </a:solidFill>
                <a:latin typeface="Arial" charset="0"/>
              </a:rPr>
              <a:t> 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228600" y="53340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FBD205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458"/>
                    </a:outerShdw>
                  </a:cont>
                  <a:cont type="tree" name="">
                    <a:effect ref="fillLine"/>
                    <a:outerShdw dist="38100" dir="2700000" algn="tl">
                      <a:srgbClr val="967D03"/>
                    </a:outerShdw>
                  </a:cont>
                  <a:effect ref="fillLine"/>
                </a:effectDag>
                <a:hlinkClick r:id="rId5" action="ppaction://hlinksldjump"/>
              </a:rPr>
              <a:t>Выбрать ответ</a:t>
            </a:r>
            <a:endParaRPr lang="ru-RU" sz="3200">
              <a:solidFill>
                <a:srgbClr val="FBD205"/>
              </a:solidFill>
              <a:effectDag name="">
                <a:cont type="tree" name="">
                  <a:effect ref="fillLine"/>
                  <a:outerShdw dist="38100" dir="13500000" algn="br">
                    <a:srgbClr val="FFE458"/>
                  </a:outerShdw>
                </a:cont>
                <a:cont type="tree" name="">
                  <a:effect ref="fillLine"/>
                  <a:outerShdw dist="38100" dir="2700000" algn="tl">
                    <a:srgbClr val="967D03"/>
                  </a:outerShdw>
                </a:cont>
                <a:effect ref="fillLine"/>
              </a:effectDag>
            </a:endParaRPr>
          </a:p>
        </p:txBody>
      </p:sp>
      <p:pic>
        <p:nvPicPr>
          <p:cNvPr id="59399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7164388" y="1125538"/>
            <a:ext cx="304800" cy="304800"/>
          </a:xfrm>
        </p:spPr>
      </p:pic>
    </p:spTree>
  </p:cSld>
  <p:clrMapOvr>
    <a:masterClrMapping/>
  </p:clrMapOvr>
  <p:transition advClick="0" advTm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93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399"/>
                </p:tgtEl>
              </p:cMediaNode>
            </p:audio>
          </p:childTnLst>
        </p:cTn>
      </p:par>
    </p:tnLst>
    <p:bldLst>
      <p:bldP spid="59395" grpId="0"/>
      <p:bldP spid="59396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DCD704"/>
            </a:gs>
            <a:gs pos="50000">
              <a:srgbClr val="FFFFFF"/>
            </a:gs>
            <a:gs pos="100000">
              <a:srgbClr val="DCD704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A05F13-762B-4626-8774-1212738CB403}" type="slidenum">
              <a:rPr lang="ru-RU"/>
              <a:pPr/>
              <a:t>21</a:t>
            </a:fld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DCD704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C58"/>
                    </a:outerShdw>
                  </a:cont>
                  <a:cont type="tree" name="">
                    <a:effect ref="fillLine"/>
                    <a:outerShdw dist="38100" dir="2700000" algn="tl">
                      <a:srgbClr val="848002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60432" name="Group 16"/>
          <p:cNvGraphicFramePr>
            <a:graphicFrameLocks noGrp="1"/>
          </p:cNvGraphicFramePr>
          <p:nvPr/>
        </p:nvGraphicFramePr>
        <p:xfrm>
          <a:off x="971550" y="1905000"/>
          <a:ext cx="7129463" cy="3987800"/>
        </p:xfrm>
        <a:graphic>
          <a:graphicData uri="http://schemas.openxmlformats.org/drawingml/2006/table">
            <a:tbl>
              <a:tblPr/>
              <a:tblGrid>
                <a:gridCol w="7129463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D7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C58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8480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150 ГРАММ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CD7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C58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8480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D7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C58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8480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120 ГРАММ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CD7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C58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8480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D7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C58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8480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220 ГРАММ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CD7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C58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8480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D704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FFFC58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848002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170 ГРАММ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CD704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FFFC58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848002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0433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8388350" y="2852738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04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433"/>
                </p:tgtEl>
              </p:cMediaNode>
            </p:audio>
          </p:childTnLst>
        </p:cTn>
      </p:par>
    </p:tnLst>
    <p:bldLst>
      <p:bldP spid="60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2AB0B"/>
            </a:gs>
            <a:gs pos="50000">
              <a:schemeClr val="bg1"/>
            </a:gs>
            <a:gs pos="100000">
              <a:srgbClr val="72AB0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4E6C06-0855-4C53-9CC9-1A7EE75DA075}" type="slidenum">
              <a:rPr lang="ru-RU"/>
              <a:pPr/>
              <a:t>22</a:t>
            </a:fld>
            <a:endParaRPr lang="ru-RU"/>
          </a:p>
        </p:txBody>
      </p:sp>
      <p:pic>
        <p:nvPicPr>
          <p:cNvPr id="61445" name="Picture 5" descr="garbage_basket_outbox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1371600"/>
            <a:ext cx="39782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0" y="3048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ВЫБРОСЬ СВОЙ ОТВЕТ В УРНУ!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99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3ACE85-B24E-41F6-8CEC-0158E7BB8380}" type="slidenum">
              <a:rPr lang="ru-RU"/>
              <a:pPr/>
              <a:t>23</a:t>
            </a:fld>
            <a:endParaRPr lang="ru-RU"/>
          </a:p>
        </p:txBody>
      </p:sp>
      <p:pic>
        <p:nvPicPr>
          <p:cNvPr id="62469" name="Picture 5" descr="back_arrow_circle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57200"/>
            <a:ext cx="44577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457200" y="43434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533400" y="5715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04800" y="0"/>
            <a:ext cx="35814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С ТАКИМ ОТВЕТОМ НУЖНО ВЕРНУТЬСЯ В 4 КЛАСС!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1C9EA8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985D7C-CB5F-4902-806B-13A5B4FBD683}" type="slidenum">
              <a:rPr lang="ru-RU"/>
              <a:pPr/>
              <a:t>24</a:t>
            </a:fld>
            <a:endParaRPr lang="ru-RU"/>
          </a:p>
        </p:txBody>
      </p:sp>
      <p:pic>
        <p:nvPicPr>
          <p:cNvPr id="64517" name="Picture 5" descr="calculator_dollars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1200"/>
            <a:ext cx="5334000" cy="46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6324600" y="50292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1C9EA8"/>
                </a:solidFill>
                <a:effectDag name="">
                  <a:cont type="tree" name="">
                    <a:effect ref="fillLine"/>
                    <a:outerShdw dist="38100" dir="13500000" algn="br">
                      <a:srgbClr val="70F2FC"/>
                    </a:outerShdw>
                  </a:cont>
                  <a:cont type="tree" name="">
                    <a:effect ref="fillLine"/>
                    <a:outerShdw dist="38100" dir="2700000" algn="tl">
                      <a:srgbClr val="105E64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rgbClr val="1C9EA8"/>
                </a:solidFill>
                <a:effectDag name="">
                  <a:cont type="tree" name="">
                    <a:effect ref="fillLine"/>
                    <a:outerShdw dist="38100" dir="13500000" algn="br">
                      <a:srgbClr val="70F2FC"/>
                    </a:outerShdw>
                  </a:cont>
                  <a:cont type="tree" name="">
                    <a:effect ref="fillLine"/>
                    <a:outerShdw dist="38100" dir="2700000" algn="tl">
                      <a:srgbClr val="105E64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rgbClr val="1C9EA8"/>
                </a:solidFill>
                <a:effectDag name="">
                  <a:cont type="tree" name="">
                    <a:effect ref="fillLine"/>
                    <a:outerShdw dist="38100" dir="13500000" algn="br">
                      <a:srgbClr val="70F2FC"/>
                    </a:outerShdw>
                  </a:cont>
                  <a:cont type="tree" name="">
                    <a:effect ref="fillLine"/>
                    <a:outerShdw dist="38100" dir="2700000" algn="tl">
                      <a:srgbClr val="105E64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rgbClr val="1C9EA8"/>
              </a:solidFill>
              <a:effectDag name="">
                <a:cont type="tree" name="">
                  <a:effect ref="fillLine"/>
                  <a:outerShdw dist="38100" dir="13500000" algn="br">
                    <a:srgbClr val="70F2FC"/>
                  </a:outerShdw>
                </a:cont>
                <a:cont type="tree" name="">
                  <a:effect ref="fillLine"/>
                  <a:outerShdw dist="38100" dir="2700000" algn="tl">
                    <a:srgbClr val="105E64"/>
                  </a:outerShdw>
                </a:cont>
                <a:effect ref="fillLine"/>
              </a:effectDag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6629400" y="60960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1C9EA8"/>
                </a:solidFill>
                <a:effectDag name="">
                  <a:cont type="tree" name="">
                    <a:effect ref="fillLine"/>
                    <a:outerShdw dist="38100" dir="13500000" algn="br">
                      <a:srgbClr val="70F2FC"/>
                    </a:outerShdw>
                  </a:cont>
                  <a:cont type="tree" name="">
                    <a:effect ref="fillLine"/>
                    <a:outerShdw dist="38100" dir="2700000" algn="tl">
                      <a:srgbClr val="105E64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rgbClr val="1C9EA8"/>
              </a:solidFill>
              <a:effectDag name="">
                <a:cont type="tree" name="">
                  <a:effect ref="fillLine"/>
                  <a:outerShdw dist="38100" dir="13500000" algn="br">
                    <a:srgbClr val="70F2FC"/>
                  </a:outerShdw>
                </a:cont>
                <a:cont type="tree" name="">
                  <a:effect ref="fillLine"/>
                  <a:outerShdw dist="38100" dir="2700000" algn="tl">
                    <a:srgbClr val="105E64"/>
                  </a:outerShdw>
                </a:cont>
                <a:effect ref="fillLine"/>
              </a:effectDag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457200" y="228600"/>
            <a:ext cx="46482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 sz="4400">
                <a:solidFill>
                  <a:srgbClr val="1C9EA8"/>
                </a:solidFill>
                <a:effectDag name="">
                  <a:cont type="tree" name="">
                    <a:effect ref="fillLine"/>
                    <a:outerShdw dist="38100" dir="13500000" algn="br">
                      <a:srgbClr val="70F2FC"/>
                    </a:outerShdw>
                  </a:cont>
                  <a:cont type="tree" name="">
                    <a:effect ref="fillLine"/>
                    <a:outerShdw dist="38100" dir="2700000" algn="tl">
                      <a:srgbClr val="105E64"/>
                    </a:outerShdw>
                  </a:cont>
                  <a:effect ref="fillLine"/>
                </a:effectDag>
              </a:rPr>
              <a:t>НЕ МЕШАЛО БЫ ПЕРЕСЧИТАТЬ!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B2AF2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7AE81C-CA4F-4D78-AFF4-19885950235D}" type="slidenum">
              <a:rPr lang="ru-RU"/>
              <a:pPr/>
              <a:t>25</a:t>
            </a:fld>
            <a:endParaRPr lang="ru-RU"/>
          </a:p>
        </p:txBody>
      </p:sp>
      <p:pic>
        <p:nvPicPr>
          <p:cNvPr id="63494" name="Picture 6" descr="close_up_balloons_flo_aa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066800"/>
            <a:ext cx="482917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524000"/>
            <a:ext cx="4191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БЛЕСТЯЩИЙ ОТВЕТ!!!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914400" y="44196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Выбрать новую задачу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219200" y="59436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5" action="ppaction://hlinksldjump"/>
              </a:rPr>
              <a:t>ВЫХОД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A235E5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390951-BD2D-4AA2-B7F6-E51AEA4C9E46}" type="slidenum">
              <a:rPr lang="ru-RU"/>
              <a:pPr/>
              <a:t>26</a:t>
            </a:fld>
            <a:endParaRPr lang="ru-RU"/>
          </a:p>
        </p:txBody>
      </p:sp>
      <p:pic>
        <p:nvPicPr>
          <p:cNvPr id="27651" name="Picture 7" descr="balloons_confetti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2338" y="0"/>
            <a:ext cx="4411662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60692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</a:rPr>
              <a:t>Задача № 10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0" y="1219200"/>
            <a:ext cx="49530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К празднику купили 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19 красных шариков,</a:t>
            </a:r>
            <a:b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</a:b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зелёных на 14 шариков больше, а жёлтых столько сколько красных 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и зелёных вместе. 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На сколько меньше 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купили зелёных 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  <a:latin typeface="Arial" charset="0"/>
            </a:endParaRPr>
          </a:p>
          <a:p>
            <a:pPr indent="19050">
              <a:tabLst>
                <a:tab pos="0" algn="l"/>
              </a:tabLst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  <a:cs typeface="Times New Roman" pitchFamily="18" charset="0"/>
              </a:rPr>
              <a:t>шариков, чем жёлтых?</a:t>
            </a:r>
            <a:r>
              <a:rPr lang="ru-RU" sz="30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latin typeface="Arial" charset="0"/>
              </a:rPr>
              <a:t> 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0" y="59436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>
                <a:solidFill>
                  <a:srgbClr val="A235E5"/>
                </a:solidFill>
                <a:effectDag name="">
                  <a:cont type="tree" name="">
                    <a:effect ref="fillLine"/>
                    <a:outerShdw dist="38100" dir="13500000" algn="br">
                      <a:srgbClr val="CD7CFF"/>
                    </a:outerShdw>
                  </a:cont>
                  <a:cont type="tree" name="">
                    <a:effect ref="fillLine"/>
                    <a:outerShdw dist="38100" dir="2700000" algn="tl">
                      <a:srgbClr val="611F89"/>
                    </a:outerShdw>
                  </a:cont>
                  <a:effect ref="fillLine"/>
                </a:effectDag>
                <a:hlinkClick r:id="rId4" action="ppaction://hlinksldjump"/>
              </a:rPr>
              <a:t>Выбрать ответ</a:t>
            </a:r>
            <a:endParaRPr lang="ru-RU" sz="3200">
              <a:solidFill>
                <a:srgbClr val="A235E5"/>
              </a:solidFill>
              <a:effectDag name="">
                <a:cont type="tree" name="">
                  <a:effect ref="fillLine"/>
                  <a:outerShdw dist="38100" dir="13500000" algn="br">
                    <a:srgbClr val="CD7CFF"/>
                  </a:outerShdw>
                </a:cont>
                <a:cont type="tree" name="">
                  <a:effect ref="fillLine"/>
                  <a:outerShdw dist="38100" dir="2700000" algn="tl">
                    <a:srgbClr val="611F89"/>
                  </a:outerShdw>
                </a:cont>
                <a:effect ref="fillLine"/>
              </a:effectDag>
            </a:endParaRPr>
          </a:p>
        </p:txBody>
      </p:sp>
      <p:pic>
        <p:nvPicPr>
          <p:cNvPr id="65544" name="08-Nothing Else Matters.mp3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419600" y="3886200"/>
            <a:ext cx="304800" cy="304800"/>
          </a:xfrm>
        </p:spPr>
      </p:pic>
    </p:spTree>
  </p:cSld>
  <p:clrMapOvr>
    <a:masterClrMapping/>
  </p:clrMapOvr>
  <p:transition advClick="0" advTm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55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00"/>
                            </p:stCondLst>
                            <p:childTnLst>
                              <p:par>
                                <p:cTn id="1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44"/>
                </p:tgtEl>
              </p:cMediaNode>
            </p:audio>
          </p:childTnLst>
        </p:cTn>
      </p:par>
    </p:tnLst>
    <p:bldLst>
      <p:bldP spid="65540" grpId="0"/>
      <p:bldP spid="6554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D25BF3"/>
            </a:gs>
            <a:gs pos="50000">
              <a:schemeClr val="bg1"/>
            </a:gs>
            <a:gs pos="100000">
              <a:srgbClr val="D25BF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6CC9AC-9A7F-46E8-818E-21551D0C3E74}" type="slidenum">
              <a:rPr lang="ru-RU"/>
              <a:pPr/>
              <a:t>27</a:t>
            </a:fld>
            <a:endParaRPr lang="ru-RU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D25BF3"/>
                </a:solidFill>
                <a:effectDag name="">
                  <a:cont type="tree" name="">
                    <a:effect ref="fillLine"/>
                    <a:outerShdw dist="38100" dir="13500000" algn="br">
                      <a:srgbClr val="E895FF"/>
                    </a:outerShdw>
                  </a:cont>
                  <a:cont type="tree" name="">
                    <a:effect ref="fillLine"/>
                    <a:outerShdw dist="38100" dir="2700000" algn="tl">
                      <a:srgbClr val="7D3691"/>
                    </a:outerShdw>
                  </a:cont>
                  <a:effect ref="fillLine"/>
                </a:effectDag>
              </a:rPr>
              <a:t>ВОЗМОЖНЫЕ ОТВЕТЫ:</a:t>
            </a:r>
          </a:p>
        </p:txBody>
      </p:sp>
      <p:graphicFrame>
        <p:nvGraphicFramePr>
          <p:cNvPr id="66564" name="Group 4"/>
          <p:cNvGraphicFramePr>
            <a:graphicFrameLocks noGrp="1"/>
          </p:cNvGraphicFramePr>
          <p:nvPr/>
        </p:nvGraphicFramePr>
        <p:xfrm>
          <a:off x="1600200" y="1905000"/>
          <a:ext cx="6019800" cy="3987800"/>
        </p:xfrm>
        <a:graphic>
          <a:graphicData uri="http://schemas.openxmlformats.org/drawingml/2006/table">
            <a:tbl>
              <a:tblPr/>
              <a:tblGrid>
                <a:gridCol w="6019800"/>
              </a:tblGrid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25BF3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895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D3691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4" action="ppaction://hlinksldjump"/>
                        </a:rPr>
                        <a:t>НА 19 ШАРИКОВ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25BF3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895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D3691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25BF3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895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D3691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5" action="ppaction://hlinksldjump"/>
                        </a:rPr>
                        <a:t>НА 29 ШАРИКОВ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25BF3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895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D3691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25BF3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895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D3691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6" action="ppaction://hlinksldjump"/>
                        </a:rPr>
                        <a:t>НА 28 ШАРИКОВ 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25BF3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895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D3691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25BF3"/>
                          </a:solidFill>
                          <a:effectDag name="">
                            <a:cont type="tree" name="">
                              <a:effect ref="fillLine"/>
                              <a:outerShdw dist="38100" dir="13500000" algn="br">
                                <a:srgbClr val="E895FF"/>
                              </a:outerShdw>
                            </a:cont>
                            <a:cont type="tree" name="">
                              <a:effect ref="fillLine"/>
                              <a:outerShdw dist="38100" dir="2700000" algn="tl">
                                <a:srgbClr val="7D3691"/>
                              </a:outerShdw>
                            </a:cont>
                            <a:effect ref="fillLine"/>
                          </a:effectDag>
                          <a:latin typeface="Times New Roman" pitchFamily="18" charset="0"/>
                          <a:hlinkClick r:id="rId7" action="ppaction://hlinksldjump"/>
                        </a:rPr>
                        <a:t>НА 33 ШАРИКА</a:t>
                      </a:r>
                      <a:endParaRPr kumimoji="0" lang="ru-RU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D25BF3"/>
                        </a:solidFill>
                        <a:effectDag name="">
                          <a:cont type="tree" name="">
                            <a:effect ref="fillLine"/>
                            <a:outerShdw dist="38100" dir="13500000" algn="br">
                              <a:srgbClr val="E895FF"/>
                            </a:outerShdw>
                          </a:cont>
                          <a:cont type="tree" name="">
                            <a:effect ref="fillLine"/>
                            <a:outerShdw dist="38100" dir="2700000" algn="tl">
                              <a:srgbClr val="7D3691"/>
                            </a:outerShdw>
                          </a:cont>
                          <a:effect ref="fillLine"/>
                        </a:effectDag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6576" name="wmpaud1.wav">
            <a:hlinkClick r:id="" action="ppaction://media"/>
          </p:cNvPr>
          <p:cNvPicPr>
            <a:picLocks noRot="1" noChangeAspect="1" noChangeArrowheads="1"/>
          </p:cNvPicPr>
          <p:nvPr>
            <p:ph idx="1"/>
            <a:audioFile r:link="rId2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395288" y="4365625"/>
            <a:ext cx="304800" cy="304800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65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576"/>
                </p:tgtEl>
              </p:cMediaNode>
            </p:audio>
          </p:childTnLst>
        </p:cTn>
      </p:par>
    </p:tnLst>
    <p:bldLst>
      <p:bldP spid="6656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chemeClr val="bg1"/>
            </a:gs>
            <a:gs pos="100000">
              <a:srgbClr val="17AFFB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B3D5B0-0B59-48CD-892C-E45B6C3F1414}" type="slidenum">
              <a:rPr lang="ru-RU"/>
              <a:pPr/>
              <a:t>28</a:t>
            </a:fld>
            <a:endParaRPr lang="ru-RU"/>
          </a:p>
        </p:txBody>
      </p:sp>
      <p:pic>
        <p:nvPicPr>
          <p:cNvPr id="29699" name="Picture 7" descr="blooming_flower_jug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685800"/>
            <a:ext cx="4449763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4267200" cy="2667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17AFFB"/>
                </a:solidFill>
                <a:effectDag name="">
                  <a:cont type="tree" name="">
                    <a:effect ref="fillLine"/>
                    <a:outerShdw dist="38100" dir="13500000" algn="br">
                      <a:srgbClr val="64CCFF"/>
                    </a:outerShdw>
                  </a:cont>
                  <a:cont type="tree" name="">
                    <a:effect ref="fillLine"/>
                    <a:outerShdw dist="38100" dir="2700000" algn="tl">
                      <a:srgbClr val="0D6996"/>
                    </a:outerShdw>
                  </a:cont>
                  <a:effect ref="fillLine"/>
                </a:effectDag>
              </a:rPr>
              <a:t>ДАЖЕ ЦВЕТЫ ДОВОЛЬНЫ ТВОИМ ОТВЕТОМ!!!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219200" y="59436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17AFFB"/>
                </a:solidFill>
                <a:effectDag name="">
                  <a:cont type="tree" name="">
                    <a:effect ref="fillLine"/>
                    <a:outerShdw dist="38100" dir="13500000" algn="br">
                      <a:srgbClr val="64CCFF"/>
                    </a:outerShdw>
                  </a:cont>
                  <a:cont type="tree" name="">
                    <a:effect ref="fillLine"/>
                    <a:outerShdw dist="38100" dir="2700000" algn="tl">
                      <a:srgbClr val="0D6996"/>
                    </a:outerShdw>
                  </a:cont>
                  <a:effect ref="fillLine"/>
                </a:effectDag>
                <a:hlinkClick r:id="rId4" action="ppaction://hlinksldjump"/>
              </a:rPr>
              <a:t>ВЫХОД</a:t>
            </a:r>
            <a:endParaRPr lang="ru-RU">
              <a:solidFill>
                <a:srgbClr val="17AFFB"/>
              </a:solidFill>
              <a:effectDag name="">
                <a:cont type="tree" name="">
                  <a:effect ref="fillLine"/>
                  <a:outerShdw dist="38100" dir="13500000" algn="br">
                    <a:srgbClr val="64CCFF"/>
                  </a:outerShdw>
                </a:cont>
                <a:cont type="tree" name="">
                  <a:effect ref="fillLine"/>
                  <a:outerShdw dist="38100" dir="2700000" algn="tl">
                    <a:srgbClr val="0D6996"/>
                  </a:outerShdw>
                </a:cont>
                <a:effect ref="fillLine"/>
              </a:effectDag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914400" y="4419600"/>
            <a:ext cx="2209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17AFFB"/>
                </a:solidFill>
                <a:effectDag name="">
                  <a:cont type="tree" name="">
                    <a:effect ref="fillLine"/>
                    <a:outerShdw dist="38100" dir="13500000" algn="br">
                      <a:srgbClr val="64CCFF"/>
                    </a:outerShdw>
                  </a:cont>
                  <a:cont type="tree" name="">
                    <a:effect ref="fillLine"/>
                    <a:outerShdw dist="38100" dir="2700000" algn="tl">
                      <a:srgbClr val="0D6996"/>
                    </a:outerShdw>
                  </a:cont>
                  <a:effect ref="fillLine"/>
                </a:effectDag>
                <a:hlinkClick r:id="rId5" action="ppaction://hlinksldjump"/>
              </a:rPr>
              <a:t>Выбрать новую задачу</a:t>
            </a:r>
            <a:endParaRPr lang="ru-RU">
              <a:solidFill>
                <a:srgbClr val="17AFFB"/>
              </a:solidFill>
              <a:effectDag name="">
                <a:cont type="tree" name="">
                  <a:effect ref="fillLine"/>
                  <a:outerShdw dist="38100" dir="13500000" algn="br">
                    <a:srgbClr val="64CCFF"/>
                  </a:outerShdw>
                </a:cont>
                <a:cont type="tree" name="">
                  <a:effect ref="fillLine"/>
                  <a:outerShdw dist="38100" dir="2700000" algn="tl">
                    <a:srgbClr val="0D6996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D092C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FCFFC1-4EED-4081-BFA4-74F9DA495233}" type="slidenum">
              <a:rPr lang="ru-RU"/>
              <a:pPr/>
              <a:t>29</a:t>
            </a:fld>
            <a:endParaRPr lang="ru-RU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D092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5B73"/>
                    </a:outerShdw>
                  </a:cont>
                  <a:cont type="tree" name="">
                    <a:effect ref="fillLine"/>
                    <a:outerShdw dist="38100" dir="2700000" algn="tl">
                      <a:srgbClr val="97051A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D092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5B73"/>
                    </a:outerShdw>
                  </a:cont>
                  <a:cont type="tree" name="">
                    <a:effect ref="fillLine"/>
                    <a:outerShdw dist="38100" dir="2700000" algn="tl">
                      <a:srgbClr val="97051A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D092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5B73"/>
                    </a:outerShdw>
                  </a:cont>
                  <a:cont type="tree" name="">
                    <a:effect ref="fillLine"/>
                    <a:outerShdw dist="38100" dir="2700000" algn="tl">
                      <a:srgbClr val="97051A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D092C"/>
              </a:solidFill>
              <a:effectDag name="">
                <a:cont type="tree" name="">
                  <a:effect ref="fillLine"/>
                  <a:outerShdw dist="38100" dir="13500000" algn="br">
                    <a:srgbClr val="FF5B73"/>
                  </a:outerShdw>
                </a:cont>
                <a:cont type="tree" name="">
                  <a:effect ref="fillLine"/>
                  <a:outerShdw dist="38100" dir="2700000" algn="tl">
                    <a:srgbClr val="97051A"/>
                  </a:outerShdw>
                </a:cont>
                <a:effect ref="fillLine"/>
              </a:effectDag>
            </a:endParaRP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D092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5B73"/>
                    </a:outerShdw>
                  </a:cont>
                  <a:cont type="tree" name="">
                    <a:effect ref="fillLine"/>
                    <a:outerShdw dist="38100" dir="2700000" algn="tl">
                      <a:srgbClr val="97051A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D092C"/>
              </a:solidFill>
              <a:effectDag name="">
                <a:cont type="tree" name="">
                  <a:effect ref="fillLine"/>
                  <a:outerShdw dist="38100" dir="13500000" algn="br">
                    <a:srgbClr val="FF5B73"/>
                  </a:outerShdw>
                </a:cont>
                <a:cont type="tree" name="">
                  <a:effect ref="fillLine"/>
                  <a:outerShdw dist="38100" dir="2700000" algn="tl">
                    <a:srgbClr val="97051A"/>
                  </a:outerShdw>
                </a:cont>
                <a:effect ref="fillLine"/>
              </a:effectDag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457200" y="228600"/>
            <a:ext cx="80772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4400">
                <a:solidFill>
                  <a:srgbClr val="FD092C"/>
                </a:solidFill>
                <a:effectDag name="">
                  <a:cont type="tree" name="">
                    <a:effect ref="fillLine"/>
                    <a:outerShdw dist="38100" dir="13500000" algn="br">
                      <a:srgbClr val="FF5B73"/>
                    </a:outerShdw>
                  </a:cont>
                  <a:cont type="tree" name="">
                    <a:effect ref="fillLine"/>
                    <a:outerShdw dist="38100" dir="2700000" algn="tl">
                      <a:srgbClr val="97051A"/>
                    </a:outerShdw>
                  </a:cont>
                  <a:effect ref="fillLine"/>
                </a:effectDag>
              </a:rPr>
              <a:t>ДА, МАТЕМАТИКА ТЕБЕ НЕ ДАЕТСЯ!</a:t>
            </a:r>
          </a:p>
        </p:txBody>
      </p:sp>
      <p:pic>
        <p:nvPicPr>
          <p:cNvPr id="68613" name="Picture 5" descr="hugs_n_kisses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2209800"/>
            <a:ext cx="69040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50000">
              <a:schemeClr val="bg1"/>
            </a:gs>
            <a:gs pos="100000">
              <a:srgbClr val="99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FA1542-21FA-400B-931A-0833120AC6CA}" type="slidenum">
              <a:rPr lang="ru-RU"/>
              <a:pPr/>
              <a:t>30</a:t>
            </a:fld>
            <a:endParaRPr lang="ru-RU"/>
          </a:p>
        </p:txBody>
      </p:sp>
      <p:pic>
        <p:nvPicPr>
          <p:cNvPr id="69637" name="Picture 5" descr="life_preserver_float__aa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438400"/>
            <a:ext cx="5434013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Назад,  </a:t>
            </a:r>
            <a:b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</a:b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4" action="ppaction://hlinksldjump"/>
              </a:rPr>
              <a:t>к условию задачи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hlinkClick r:id="rId5" action="ppaction://hlinksldjump"/>
              </a:rPr>
              <a:t>Выбор ответа</a:t>
            </a:r>
            <a:endParaRPr lang="ru-RU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</a:endParaRP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228600" y="549275"/>
            <a:ext cx="89154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>
                <a:solidFill>
                  <a:schemeClr val="accent2"/>
                </a:solidFill>
              </a:rPr>
              <a:t>СПАСЕНИЕ УТОПАЮЩЕГО –     В РУКАХ САМОГО УТОПАЮЩЕГО!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CD96A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3B141B-B423-4567-8DE6-C9F6A6468433}" type="slidenum">
              <a:rPr lang="ru-RU"/>
              <a:pPr/>
              <a:t>31</a:t>
            </a:fld>
            <a:endParaRPr lang="ru-RU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228600" y="5562600"/>
            <a:ext cx="247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>
                <a:solidFill>
                  <a:srgbClr val="FCD9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89D"/>
                    </a:outerShdw>
                  </a:cont>
                  <a:cont type="tree" name="">
                    <a:effect ref="fillLine"/>
                    <a:outerShdw dist="38100" dir="2700000" algn="tl">
                      <a:srgbClr val="97823F"/>
                    </a:outerShdw>
                  </a:cont>
                  <a:effect ref="fillLine"/>
                </a:effectDag>
                <a:hlinkClick r:id="rId3" action="ppaction://hlinksldjump"/>
              </a:rPr>
              <a:t>Назад,  </a:t>
            </a:r>
            <a:br>
              <a:rPr lang="ru-RU">
                <a:solidFill>
                  <a:srgbClr val="FCD9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89D"/>
                    </a:outerShdw>
                  </a:cont>
                  <a:cont type="tree" name="">
                    <a:effect ref="fillLine"/>
                    <a:outerShdw dist="38100" dir="2700000" algn="tl">
                      <a:srgbClr val="97823F"/>
                    </a:outerShdw>
                  </a:cont>
                  <a:effect ref="fillLine"/>
                </a:effectDag>
                <a:hlinkClick r:id="rId3" action="ppaction://hlinksldjump"/>
              </a:rPr>
            </a:br>
            <a:r>
              <a:rPr lang="ru-RU">
                <a:solidFill>
                  <a:srgbClr val="FCD9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89D"/>
                    </a:outerShdw>
                  </a:cont>
                  <a:cont type="tree" name="">
                    <a:effect ref="fillLine"/>
                    <a:outerShdw dist="38100" dir="2700000" algn="tl">
                      <a:srgbClr val="97823F"/>
                    </a:outerShdw>
                  </a:cont>
                  <a:effect ref="fillLine"/>
                </a:effectDag>
                <a:hlinkClick r:id="rId3" action="ppaction://hlinksldjump"/>
              </a:rPr>
              <a:t>к условию задачи</a:t>
            </a:r>
            <a:endParaRPr lang="ru-RU">
              <a:solidFill>
                <a:srgbClr val="FCD96A"/>
              </a:solidFill>
              <a:effectDag name="">
                <a:cont type="tree" name="">
                  <a:effect ref="fillLine"/>
                  <a:outerShdw dist="38100" dir="13500000" algn="br">
                    <a:srgbClr val="FFE89D"/>
                  </a:outerShdw>
                </a:cont>
                <a:cont type="tree" name="">
                  <a:effect ref="fillLine"/>
                  <a:outerShdw dist="38100" dir="2700000" algn="tl">
                    <a:srgbClr val="97823F"/>
                  </a:outerShdw>
                </a:cont>
                <a:effect ref="fillLine"/>
              </a:effectDag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6705600" y="5867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ru-RU">
                <a:solidFill>
                  <a:srgbClr val="FCD9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89D"/>
                    </a:outerShdw>
                  </a:cont>
                  <a:cont type="tree" name="">
                    <a:effect ref="fillLine"/>
                    <a:outerShdw dist="38100" dir="2700000" algn="tl">
                      <a:srgbClr val="97823F"/>
                    </a:outerShdw>
                  </a:cont>
                  <a:effect ref="fillLine"/>
                </a:effectDag>
                <a:hlinkClick r:id="rId4" action="ppaction://hlinksldjump"/>
              </a:rPr>
              <a:t>Выбор ответа</a:t>
            </a:r>
            <a:endParaRPr lang="ru-RU">
              <a:solidFill>
                <a:srgbClr val="FCD96A"/>
              </a:solidFill>
              <a:effectDag name="">
                <a:cont type="tree" name="">
                  <a:effect ref="fillLine"/>
                  <a:outerShdw dist="38100" dir="13500000" algn="br">
                    <a:srgbClr val="FFE89D"/>
                  </a:outerShdw>
                </a:cont>
                <a:cont type="tree" name="">
                  <a:effect ref="fillLine"/>
                  <a:outerShdw dist="38100" dir="2700000" algn="tl">
                    <a:srgbClr val="97823F"/>
                  </a:outerShdw>
                </a:cont>
                <a:effect ref="fillLine"/>
              </a:effectDag>
            </a:endParaRP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395288" y="457200"/>
            <a:ext cx="83677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990033"/>
                </a:solidFill>
              </a:rPr>
              <a:t>НЕ ВИДАТЬ ТЕБЕ МЕДАЛИ!</a:t>
            </a:r>
          </a:p>
        </p:txBody>
      </p:sp>
      <p:pic>
        <p:nvPicPr>
          <p:cNvPr id="70661" name="Picture 5" descr="medal_shimmering_hw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1676400"/>
            <a:ext cx="2947988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50000">
              <a:srgbClr val="9900FF"/>
            </a:gs>
            <a:gs pos="100000">
              <a:srgbClr val="FFCC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1DB592-8A2C-4FB0-96DB-763CAC1CAB76}" type="slidenum">
              <a:rPr lang="ru-RU"/>
              <a:pPr/>
              <a:t>32</a:t>
            </a:fld>
            <a:endParaRPr lang="ru-RU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38400" y="228600"/>
            <a:ext cx="495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8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Спасибо!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ru-RU" sz="6000" b="1" i="1" smtClean="0">
                <a:solidFill>
                  <a:srgbClr val="9900FF"/>
                </a:solidFill>
                <a:effectDag name="">
                  <a:cont type="tree" name="">
                    <a:effect ref="fillLine"/>
                    <a:outerShdw dist="38100" dir="13500000" algn="br">
                      <a:srgbClr val="BB55FF"/>
                    </a:outerShdw>
                  </a:cont>
                  <a:cont type="tree" name="">
                    <a:effect ref="fillLine"/>
                    <a:outerShdw dist="38100" dir="2700000" algn="tl">
                      <a:srgbClr val="5B0099"/>
                    </a:outerShdw>
                  </a:cont>
                  <a:effect ref="fillLine"/>
                </a:effectDag>
              </a:rPr>
              <a:t>До новых встреч!</a:t>
            </a:r>
          </a:p>
        </p:txBody>
      </p:sp>
      <p:pic>
        <p:nvPicPr>
          <p:cNvPr id="33797" name="Picture 6" descr="3d_glasses_wht_hw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752600"/>
            <a:ext cx="53721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99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82"/>
    </a:accent4>
    <a:accent5>
      <a:srgbClr val="AAE2CA"/>
    </a:accent5>
    <a:accent6>
      <a:srgbClr val="2D2DB9"/>
    </a:accent6>
    <a:hlink>
      <a:srgbClr val="003399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80808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6C6C6C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33CC33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2AAE2A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66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56DA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FFFF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DADA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FF00FF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DA00DA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503</Words>
  <Application>Microsoft Office PowerPoint</Application>
  <PresentationFormat>Экран (4:3)</PresentationFormat>
  <Paragraphs>160</Paragraphs>
  <Slides>32</Slides>
  <Notes>2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Times New Roman</vt:lpstr>
      <vt:lpstr>Arial</vt:lpstr>
      <vt:lpstr>Оформление по умолчанию</vt:lpstr>
      <vt:lpstr>СОСТАВНЫЕ ЗАДАЧИ НА РАЗНОСТНОЕ СРАВНЕНИЕ </vt:lpstr>
      <vt:lpstr>Задача № 6</vt:lpstr>
      <vt:lpstr>ВОЗМОЖНЫЕ ОТВЕТЫ:</vt:lpstr>
      <vt:lpstr>Слайд 4</vt:lpstr>
      <vt:lpstr>Слайд 5</vt:lpstr>
      <vt:lpstr>МОЛОДЕЦ! БУДЕШЬ ГЕНЕРАЛОМ!</vt:lpstr>
      <vt:lpstr>Слайд 7</vt:lpstr>
      <vt:lpstr>Задача № 7</vt:lpstr>
      <vt:lpstr>ВОЗМОЖНЫЕ ОТВЕТЫ:</vt:lpstr>
      <vt:lpstr>Слайд 10</vt:lpstr>
      <vt:lpstr>БРАВО!!!</vt:lpstr>
      <vt:lpstr>Слайд 12</vt:lpstr>
      <vt:lpstr>Слайд 13</vt:lpstr>
      <vt:lpstr>Задача № 8</vt:lpstr>
      <vt:lpstr>ВОЗМОЖНЫЕ ОТВЕТЫ:</vt:lpstr>
      <vt:lpstr>ТЫ ПРОСТО КЛАСС!!!</vt:lpstr>
      <vt:lpstr>Слайд 17</vt:lpstr>
      <vt:lpstr>Слайд 18</vt:lpstr>
      <vt:lpstr>Слайд 19</vt:lpstr>
      <vt:lpstr>Задача № 9</vt:lpstr>
      <vt:lpstr>ВОЗМОЖНЫЕ ОТВЕТЫ:</vt:lpstr>
      <vt:lpstr>Слайд 22</vt:lpstr>
      <vt:lpstr>Слайд 23</vt:lpstr>
      <vt:lpstr>Слайд 24</vt:lpstr>
      <vt:lpstr>БЛЕСТЯЩИЙ ОТВЕТ!!!</vt:lpstr>
      <vt:lpstr>Задача № 10</vt:lpstr>
      <vt:lpstr>ВОЗМОЖНЫЕ ОТВЕТЫ:</vt:lpstr>
      <vt:lpstr>ДАЖЕ ЦВЕТЫ ДОВОЛЬНЫ ТВОИМ ОТВЕТОМ!!!</vt:lpstr>
      <vt:lpstr>Слайд 29</vt:lpstr>
      <vt:lpstr>Слайд 30</vt:lpstr>
      <vt:lpstr>Слайд 31</vt:lpstr>
      <vt:lpstr>Спасибо!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СОСТАВНЫЕ ЗАДАЧИ НА РАЗНОСТНОЕ СРАВНЕНИЕ</dc:title>
  <dc:creator>Монахова</dc:creator>
  <cp:lastModifiedBy>Монахова </cp:lastModifiedBy>
  <cp:revision>76</cp:revision>
  <dcterms:created xsi:type="dcterms:W3CDTF">2004-06-20T12:08:14Z</dcterms:created>
  <dcterms:modified xsi:type="dcterms:W3CDTF">2010-09-21T14:49:09Z</dcterms:modified>
</cp:coreProperties>
</file>